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945688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FF"/>
    <a:srgbClr val="6666FF"/>
    <a:srgbClr val="FF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2AD62-786F-488C-982B-1C159318EB8A}" type="datetimeFigureOut">
              <a:rPr lang="ru-RU" smtClean="0"/>
              <a:pPr/>
              <a:t>пн 25.10.21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700E-B137-4F6B-B5FB-94DB0F32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2281" y="1916832"/>
            <a:ext cx="86301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4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«Программа «Одарённые дети» как важный фактор формирования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воспитательной среды в учреждении дополнительного образования»</a:t>
            </a:r>
          </a:p>
          <a:p>
            <a:pPr algn="ctr"/>
            <a:endParaRPr lang="ru-RU" sz="14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pPr algn="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Методист</a:t>
            </a:r>
          </a:p>
          <a:p>
            <a:pPr algn="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СП ГБОУ СОШ № 6 городского округа Отрадный</a:t>
            </a:r>
          </a:p>
          <a:p>
            <a:pPr algn="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Центр Дополнительного Образования Детей</a:t>
            </a:r>
          </a:p>
          <a:p>
            <a:pPr algn="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Гоннова Юлия Алексеевна</a:t>
            </a: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25236" y="1340768"/>
            <a:ext cx="78923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3333CC"/>
                </a:solidFill>
                <a:latin typeface="Garamond" panose="02020404030301010803" pitchFamily="18" charset="0"/>
              </a:rPr>
              <a:t>Цель программы:</a:t>
            </a:r>
            <a:r>
              <a:rPr lang="ru-RU" sz="3600" dirty="0">
                <a:solidFill>
                  <a:srgbClr val="3333CC"/>
                </a:solidFill>
                <a:latin typeface="Garamond" panose="02020404030301010803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Garamond" panose="02020404030301010803" pitchFamily="18" charset="0"/>
              </a:rPr>
              <a:t>создать условия для выявления, поддержки и оптимального развития детей с высоким творческим потенциалом, их творческой самореализации, профессионального самоопределения в различных видах творческой и </a:t>
            </a:r>
            <a:r>
              <a:rPr lang="ru-RU" sz="36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интеллектуальной </a:t>
            </a:r>
            <a:r>
              <a:rPr lang="ru-RU" sz="3600" dirty="0">
                <a:solidFill>
                  <a:srgbClr val="002060"/>
                </a:solidFill>
                <a:latin typeface="Garamond" panose="02020404030301010803" pitchFamily="18" charset="0"/>
              </a:rPr>
              <a:t>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187624" y="404664"/>
            <a:ext cx="7344816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i="1" dirty="0">
                <a:solidFill>
                  <a:srgbClr val="3333CC"/>
                </a:solidFill>
                <a:latin typeface="Garamond" panose="02020404030301010803" pitchFamily="18" charset="0"/>
              </a:rPr>
              <a:t>Задачи</a:t>
            </a:r>
            <a:r>
              <a:rPr lang="ru-RU" sz="9600" b="1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endParaRPr lang="ru-RU" sz="2200" i="1" dirty="0">
              <a:solidFill>
                <a:srgbClr val="3333CC"/>
              </a:solidFill>
              <a:latin typeface="Garamond" panose="02020404030301010803" pitchFamily="18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Создание </a:t>
            </a:r>
            <a:r>
              <a:rPr lang="ru-RU" sz="8000" dirty="0">
                <a:solidFill>
                  <a:srgbClr val="002060"/>
                </a:solidFill>
                <a:latin typeface="Garamond" panose="02020404030301010803" pitchFamily="18" charset="0"/>
              </a:rPr>
              <a:t>благоприятных условий для оптимального развития и реализации творческих способностей детей с высокой образовательной </a:t>
            </a: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мотивацией.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Реализация творческих способностей обучающихся посредством участия в мероприятиях учреждения по направлениям воспитательной деятельности (экологическое, духовно – нравственное, патриотическое и т.д.)</a:t>
            </a:r>
            <a:endParaRPr lang="ru-RU" sz="80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Обновление </a:t>
            </a:r>
            <a:r>
              <a:rPr lang="ru-RU" sz="8000" dirty="0">
                <a:solidFill>
                  <a:srgbClr val="002060"/>
                </a:solidFill>
                <a:latin typeface="Garamond" panose="02020404030301010803" pitchFamily="18" charset="0"/>
              </a:rPr>
              <a:t>нормативно-правовой базы деятельности учреждения  с одаренными и талантливыми детьми.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Создание </a:t>
            </a:r>
            <a:r>
              <a:rPr lang="ru-RU" sz="8000" dirty="0">
                <a:solidFill>
                  <a:srgbClr val="002060"/>
                </a:solidFill>
                <a:latin typeface="Garamond" panose="02020404030301010803" pitchFamily="18" charset="0"/>
              </a:rPr>
              <a:t>системы непрерывного социально-педагогического, психологического сопровождения обучающихся с высоким творческим потенциалом.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Подготовка </a:t>
            </a:r>
            <a:r>
              <a:rPr lang="ru-RU" sz="8000" dirty="0">
                <a:solidFill>
                  <a:srgbClr val="002060"/>
                </a:solidFill>
                <a:latin typeface="Garamond" panose="02020404030301010803" pitchFamily="18" charset="0"/>
              </a:rPr>
              <a:t>педагогических кадров к работе с одаренными  и талантливыми детьми.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80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Совершенствование </a:t>
            </a:r>
            <a:r>
              <a:rPr lang="ru-RU" sz="8000" dirty="0">
                <a:solidFill>
                  <a:srgbClr val="002060"/>
                </a:solidFill>
                <a:latin typeface="Garamond" panose="02020404030301010803" pitchFamily="18" charset="0"/>
              </a:rPr>
              <a:t>системы выявления интересов, способностей талантливых детей с высоким творческим потенциалом и их максимального развития.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80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Расширение </a:t>
            </a:r>
            <a:r>
              <a:rPr lang="ru-RU" sz="8000" dirty="0">
                <a:solidFill>
                  <a:srgbClr val="002060"/>
                </a:solidFill>
                <a:latin typeface="Garamond" panose="02020404030301010803" pitchFamily="18" charset="0"/>
              </a:rPr>
              <a:t>возможностей для участия творчески одарённых обучающихся в </a:t>
            </a: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конкурсах</a:t>
            </a:r>
            <a:r>
              <a:rPr lang="ru-RU" sz="8000" dirty="0">
                <a:solidFill>
                  <a:srgbClr val="002060"/>
                </a:solidFill>
                <a:latin typeface="Garamond" panose="02020404030301010803" pitchFamily="18" charset="0"/>
              </a:rPr>
              <a:t>, конференциях, фестивалях, творческих выставках, спортивных соревнованиях, </a:t>
            </a:r>
            <a:r>
              <a:rPr lang="ru-RU" sz="8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турнирах различного уровня.</a:t>
            </a:r>
            <a:endParaRPr lang="ru-RU" sz="8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187624" y="332656"/>
            <a:ext cx="756084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Результаты</a:t>
            </a:r>
            <a:r>
              <a:rPr lang="ru-RU" sz="11200" i="1" dirty="0">
                <a:solidFill>
                  <a:srgbClr val="3333CC"/>
                </a:solidFill>
                <a:latin typeface="Garamond" panose="02020404030301010803" pitchFamily="18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Формирование системы непрерывного социально-педагогического сопровождения обучающихся с высоким творческим потенциалом;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Создание условий для развития способных, талантливых детей, высокомотивированных детей, их выявления, поддержки, их самореализации в соответствии со способностями;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Усовершенствование </a:t>
            </a:r>
            <a:r>
              <a:rPr lang="ru-RU" sz="6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форм воспитательной </a:t>
            </a: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работы со способными детьми и детьми с высоким творческим потенциалом;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Обновление нормативно-правовой базы учреждения по работе с одарёнными детьми;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Повышение результативности участия учащихся в конкурсах, фестивалях, выставках, соревнованиях и т.д. всех уровней;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Оказание адресной помощи в поддержке одарённых детей и педагогов, работающих с ними;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Повышение качества образования;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Создание системы работы педагогического коллектива с одарёнными детьми.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Увеличение числа учащихся, активно занимающихся творческой, интеллектуальной деятельностью;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Создание и апробирование пакета психолого-педагогических диагностик по выявлению одаренных детей (психологический профиль одаренного ребенка);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Разработка методических рекомендации для работы с одаренными детьми;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Создание и пополнена сайт - страничка «Одаренные дети» на сайте ЦДОД;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6800" dirty="0">
                <a:solidFill>
                  <a:srgbClr val="002060"/>
                </a:solidFill>
                <a:latin typeface="Garamond" panose="02020404030301010803" pitchFamily="18" charset="0"/>
              </a:rPr>
              <a:t>Пополнение банк данных одарённых детей. Формирование системы непрерывного социально-педагогического сопровождения детей с высоким творческим потенциалом.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6200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25252" y="332656"/>
            <a:ext cx="8118748" cy="55893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i="1" dirty="0">
                <a:solidFill>
                  <a:srgbClr val="3333CC"/>
                </a:solidFill>
                <a:latin typeface="Garamond" panose="02020404030301010803" pitchFamily="18" charset="0"/>
              </a:rPr>
              <a:t>Способы </a:t>
            </a:r>
            <a:r>
              <a:rPr lang="ru-RU" sz="3800" b="1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поощрения.</a:t>
            </a:r>
          </a:p>
          <a:p>
            <a:endParaRPr lang="ru-RU" i="1" dirty="0">
              <a:solidFill>
                <a:srgbClr val="3333CC"/>
              </a:solidFill>
              <a:latin typeface="Garamond" panose="02020404030301010803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Размещение фотографий на стенде «Звездный дождь».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Размещение заметок и репортажей о достижениях, обучающихся в городских газетах «Рабочая трибуна», «Вестник Отрадного», ТРК «Отрадный».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Вручение </a:t>
            </a: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Благодарственных писем родителям обучающихся, занявшим призовые места в конкурсах, фестивалях, соревнованиях, выставках.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Выступление лучших обучающихся на ежегодном творческом отчетном концерте ЦДОД.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Премирование педагогов, обучающихся (денежные премии, организация экскурсионных познавательных поездок, ценные подарки, грамоты, благодарственные 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письма).</a:t>
            </a:r>
            <a:endParaRPr lang="ru-RU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Размещение информации 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 способных, талантливых обучающихся </a:t>
            </a: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детях </a:t>
            </a: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с высоким творческим потенциалом в социальной сети Интернет «В контакте» на страничке «Новости» сайта ЦДОД.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Выдвижение кандидатур лучших обучающихся и педагогов на участие в городских конкурсах на  премии и звания «Талантливый наставник», «Талантливый ребёнок» и т.д.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Присвоение звания «Лучший обучающийся Центра»</a:t>
            </a:r>
          </a:p>
          <a:p>
            <a:pPr marL="0" indent="0">
              <a:buNone/>
            </a:pPr>
            <a:endParaRPr lang="ru-RU" sz="3600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33" y="1176238"/>
            <a:ext cx="297428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6574" y="3920657"/>
            <a:ext cx="1898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3333CC"/>
                </a:solidFill>
                <a:latin typeface="Garamond" panose="02020404030301010803" pitchFamily="18" charset="0"/>
              </a:rPr>
              <a:t>Раваев</a:t>
            </a:r>
            <a:r>
              <a:rPr lang="ru-RU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 Максим</a:t>
            </a:r>
          </a:p>
          <a:p>
            <a:pPr algn="ctr"/>
            <a:r>
              <a:rPr lang="en-US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2015</a:t>
            </a:r>
            <a:endParaRPr lang="ru-RU" sz="2400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914" y="3048446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Петина Ульяна</a:t>
            </a:r>
          </a:p>
          <a:p>
            <a:pPr algn="ctr"/>
            <a:r>
              <a:rPr lang="en-US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2018 </a:t>
            </a:r>
            <a:endParaRPr lang="ru-RU" sz="2400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07" y="1031845"/>
            <a:ext cx="1941075" cy="259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42" y="1217893"/>
            <a:ext cx="1945180" cy="259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68302" y="3811467"/>
            <a:ext cx="2645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Слепушкин Владислав</a:t>
            </a:r>
          </a:p>
          <a:p>
            <a:pPr algn="ctr"/>
            <a:r>
              <a:rPr lang="en-US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2017 </a:t>
            </a:r>
            <a:endParaRPr lang="ru-RU" sz="2400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635" y="247523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ПОБЕДИТЕЛИ ГОРОДСКОГО КОНКУРСА </a:t>
            </a:r>
          </a:p>
          <a:p>
            <a:pPr algn="ctr"/>
            <a:r>
              <a:rPr lang="ru-RU" b="1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«ТАЛАНТЛИВЫЕ ДЕТИ </a:t>
            </a:r>
            <a:endParaRPr lang="ru-RU" b="1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61" y="4751654"/>
            <a:ext cx="1557181" cy="214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892661" y="5822445"/>
            <a:ext cx="217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Федякина Марина</a:t>
            </a:r>
          </a:p>
          <a:p>
            <a:pPr algn="ctr"/>
            <a:r>
              <a:rPr lang="en-US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201</a:t>
            </a:r>
            <a:r>
              <a:rPr lang="ru-RU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8</a:t>
            </a:r>
            <a:endParaRPr lang="ru-RU" sz="2400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https://sun9-75.userapi.com/impg/raULmgV6tdvWvd6Q0BUc801MkVlQ_lzqAwZXaQ/TukoZDFlv9c.jpg?size=810x1080&amp;quality=96&amp;sign=062c5715f583a5fac4761dc749e58c6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75" y="4642464"/>
            <a:ext cx="1540432" cy="205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06505" y="5689201"/>
            <a:ext cx="2178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Щербинина Рита</a:t>
            </a:r>
          </a:p>
          <a:p>
            <a:pPr algn="ctr"/>
            <a:r>
              <a:rPr lang="en-US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20</a:t>
            </a:r>
            <a:r>
              <a:rPr lang="ru-RU" sz="2400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21</a:t>
            </a:r>
            <a:endParaRPr lang="ru-RU" sz="2400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7704" y="692696"/>
            <a:ext cx="567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БЛАГОДАРСТВЕННЫЕ  ПИСЬМА РОДИТЕЛЯМ</a:t>
            </a:r>
            <a:endParaRPr lang="ru-RU" b="1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50001" t="22439" r="22328" b="10625"/>
          <a:stretch/>
        </p:blipFill>
        <p:spPr>
          <a:xfrm>
            <a:off x="2943376" y="1340767"/>
            <a:ext cx="3932880" cy="534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8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89826" y="620688"/>
            <a:ext cx="629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Размещение статей в городских СМИ</a:t>
            </a:r>
            <a:endParaRPr lang="ru-RU" sz="2800" b="1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t="7476" r="11010" b="5901"/>
          <a:stretch/>
        </p:blipFill>
        <p:spPr>
          <a:xfrm rot="5400000">
            <a:off x="3213058" y="-252618"/>
            <a:ext cx="3762836" cy="7525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1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4378" y="548680"/>
            <a:ext cx="609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ПООЩРЕНИЯ  ОБУЧАЮЩИМСЯ  И   ПЕДАГОГАМ</a:t>
            </a:r>
            <a:endParaRPr lang="ru-RU" b="1" i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5350" r="1963" b="21651"/>
          <a:stretch/>
        </p:blipFill>
        <p:spPr>
          <a:xfrm>
            <a:off x="4843450" y="1857407"/>
            <a:ext cx="3672408" cy="180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3538"/>
          <a:stretch/>
        </p:blipFill>
        <p:spPr>
          <a:xfrm>
            <a:off x="5073857" y="4128194"/>
            <a:ext cx="2818665" cy="239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701" r="27950" b="14700"/>
          <a:stretch/>
        </p:blipFill>
        <p:spPr>
          <a:xfrm>
            <a:off x="2071293" y="4077072"/>
            <a:ext cx="2305942" cy="244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r="6505" b="9237"/>
          <a:stretch/>
        </p:blipFill>
        <p:spPr>
          <a:xfrm>
            <a:off x="1259632" y="1650625"/>
            <a:ext cx="3275832" cy="221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7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9463fda9b4f34c6030be7c36d2ca77782beb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universal</Template>
  <TotalTime>425</TotalTime>
  <Words>539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Gabriola</vt:lpstr>
      <vt:lpstr>Garamond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Пользователь</cp:lastModifiedBy>
  <cp:revision>21</cp:revision>
  <cp:lastPrinted>2018-11-22T07:56:23Z</cp:lastPrinted>
  <dcterms:created xsi:type="dcterms:W3CDTF">2018-11-21T07:21:38Z</dcterms:created>
  <dcterms:modified xsi:type="dcterms:W3CDTF">2021-10-25T05:37:18Z</dcterms:modified>
</cp:coreProperties>
</file>