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0" r:id="rId5"/>
    <p:sldId id="271" r:id="rId6"/>
    <p:sldId id="260" r:id="rId7"/>
    <p:sldId id="263" r:id="rId8"/>
    <p:sldId id="265" r:id="rId9"/>
    <p:sldId id="273" r:id="rId10"/>
    <p:sldId id="275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3B79C3-1E99-4B11-9F39-8F83D54FEBDA}">
          <p14:sldIdLst>
            <p14:sldId id="256"/>
            <p14:sldId id="257"/>
            <p14:sldId id="262"/>
            <p14:sldId id="270"/>
            <p14:sldId id="271"/>
            <p14:sldId id="260"/>
            <p14:sldId id="263"/>
            <p14:sldId id="265"/>
            <p14:sldId id="273"/>
            <p14:sldId id="275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4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4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1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0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7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9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2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0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55E2-710E-4215-9C82-443AE8EBE9DC}" type="datetimeFigureOut">
              <a:rPr lang="ru-RU" smtClean="0"/>
              <a:t>чт 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FAE59-C23B-4BA1-8B87-D79117660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Apr/11/a51adedea6888e25a9cae0bac8414efb/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242" y="-7378"/>
            <a:ext cx="10637581" cy="693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3713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rgbClr val="C00000"/>
                </a:solidFill>
                <a:latin typeface="Sylfaen" panose="010A0502050306030303" pitchFamily="18" charset="0"/>
              </a:rPr>
              <a:t>ИСПОЛЬЗОВАНИЕ СЕНСОРНОЙ ДОСКИ НА ЗАНЯТИЯХ ПО РАЗВИТИЮ РЕЧИ В СТУДИИ ТВОРЧЕСКОГО РАЗВИТИЯ "УМКА</a:t>
            </a:r>
            <a:r>
              <a:rPr lang="ru-RU" b="1" dirty="0">
                <a:solidFill>
                  <a:srgbClr val="C00000"/>
                </a:solidFill>
                <a:latin typeface="Sylfaen" panose="010A0502050306030303" pitchFamily="18" charset="0"/>
              </a:rPr>
              <a:t>"</a:t>
            </a:r>
            <a:r>
              <a:rPr lang="ru-RU" dirty="0">
                <a:solidFill>
                  <a:srgbClr val="C00000"/>
                </a:solidFill>
                <a:latin typeface="Sylfaen" panose="010A0502050306030303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Sylfaen" panose="010A0502050306030303" pitchFamily="18" charset="0"/>
              </a:rPr>
            </a:br>
            <a:endParaRPr lang="ru-RU" dirty="0">
              <a:solidFill>
                <a:srgbClr val="C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986062"/>
            <a:ext cx="6552728" cy="1752600"/>
          </a:xfrm>
        </p:spPr>
        <p:txBody>
          <a:bodyPr>
            <a:normAutofit/>
          </a:bodyPr>
          <a:lstStyle/>
          <a:p>
            <a:pPr algn="r"/>
            <a:r>
              <a:rPr lang="ru-RU" sz="2200" dirty="0" err="1" smtClean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Рашкина</a:t>
            </a:r>
            <a:r>
              <a:rPr lang="ru-RU" sz="2200" dirty="0" smtClean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Светлана Сергеевна</a:t>
            </a:r>
          </a:p>
          <a:p>
            <a:pPr algn="r"/>
            <a:r>
              <a:rPr lang="ru-RU" sz="2200" dirty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</a:t>
            </a:r>
            <a:r>
              <a:rPr lang="ru-RU" sz="2200" dirty="0" smtClean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едагог дополнительного образования </a:t>
            </a:r>
          </a:p>
          <a:p>
            <a:pPr algn="r"/>
            <a:r>
              <a:rPr lang="ru-RU" sz="2200" dirty="0" smtClean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СП ГБОУ СОШ № 6 </a:t>
            </a:r>
            <a:r>
              <a:rPr lang="ru-RU" sz="2200" dirty="0" err="1" smtClean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г.о</a:t>
            </a:r>
            <a:r>
              <a:rPr lang="ru-RU" sz="2200" dirty="0" smtClean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. Отрадный ЦДОД</a:t>
            </a:r>
            <a:endParaRPr lang="ru-RU" sz="2200" dirty="0">
              <a:solidFill>
                <a:srgbClr val="00206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77932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0421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435" y="504377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Применяя  </a:t>
            </a:r>
            <a:r>
              <a:rPr lang="ru-RU" sz="2800" dirty="0">
                <a:solidFill>
                  <a:srgbClr val="C00000"/>
                </a:solidFill>
                <a:latin typeface="Sylfaen" panose="010A0502050306030303" pitchFamily="18" charset="0"/>
              </a:rPr>
              <a:t>сенсорную интерактивную доску как средство развития связной речи, у </a:t>
            </a:r>
            <a:r>
              <a:rPr lang="ru-RU" sz="28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детей: </a:t>
            </a:r>
          </a:p>
          <a:p>
            <a:endParaRPr lang="ru-RU" sz="2800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увеличивается </a:t>
            </a:r>
            <a:r>
              <a:rPr lang="ru-RU" sz="2800" dirty="0">
                <a:solidFill>
                  <a:srgbClr val="0070C0"/>
                </a:solidFill>
                <a:latin typeface="Sylfaen" panose="010A0502050306030303" pitchFamily="18" charset="0"/>
              </a:rPr>
              <a:t>круг знаний об окружающем </a:t>
            </a:r>
            <a:endParaRPr lang="ru-RU" sz="2800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    мире</a:t>
            </a:r>
            <a:r>
              <a:rPr lang="ru-RU" sz="2800" dirty="0">
                <a:solidFill>
                  <a:srgbClr val="0070C0"/>
                </a:solidFill>
                <a:latin typeface="Sylfaen" panose="010A0502050306030303" pitchFamily="18" charset="0"/>
              </a:rPr>
              <a:t>; </a:t>
            </a:r>
            <a:endParaRPr lang="ru-RU" sz="2800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появляется </a:t>
            </a:r>
            <a:r>
              <a:rPr lang="ru-RU" sz="2800" dirty="0">
                <a:solidFill>
                  <a:srgbClr val="0070C0"/>
                </a:solidFill>
                <a:latin typeface="Sylfaen" panose="010A0502050306030303" pitchFamily="18" charset="0"/>
              </a:rPr>
              <a:t>желание пересказывать тексты, </a:t>
            </a:r>
            <a:endParaRPr lang="ru-RU" sz="2800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придумывать </a:t>
            </a:r>
            <a:r>
              <a:rPr lang="ru-RU" sz="2800" dirty="0">
                <a:solidFill>
                  <a:srgbClr val="0070C0"/>
                </a:solidFill>
                <a:latin typeface="Sylfaen" panose="010A0502050306030303" pitchFamily="18" charset="0"/>
              </a:rPr>
              <a:t>интересные истории; </a:t>
            </a:r>
            <a:endParaRPr lang="ru-RU" sz="2800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появляется </a:t>
            </a:r>
            <a:r>
              <a:rPr lang="ru-RU" sz="2800" dirty="0">
                <a:solidFill>
                  <a:srgbClr val="0070C0"/>
                </a:solidFill>
                <a:latin typeface="Sylfaen" panose="010A0502050306030303" pitchFamily="18" charset="0"/>
              </a:rPr>
              <a:t>интерес к заучиванию стихов и </a:t>
            </a:r>
            <a:r>
              <a:rPr lang="ru-RU" sz="2800" dirty="0" err="1">
                <a:solidFill>
                  <a:srgbClr val="0070C0"/>
                </a:solidFill>
                <a:latin typeface="Sylfaen" panose="010A0502050306030303" pitchFamily="18" charset="0"/>
              </a:rPr>
              <a:t>потешек</a:t>
            </a:r>
            <a:r>
              <a:rPr lang="ru-RU" sz="2800" dirty="0">
                <a:solidFill>
                  <a:srgbClr val="0070C0"/>
                </a:solidFill>
                <a:latin typeface="Sylfaen" panose="010A0502050306030303" pitchFamily="18" charset="0"/>
              </a:rPr>
              <a:t>; </a:t>
            </a:r>
            <a:endParaRPr lang="ru-RU" sz="2800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словарный </a:t>
            </a:r>
            <a:r>
              <a:rPr lang="ru-RU" sz="2800" dirty="0">
                <a:solidFill>
                  <a:srgbClr val="0070C0"/>
                </a:solidFill>
                <a:latin typeface="Sylfaen" panose="010A0502050306030303" pitchFamily="18" charset="0"/>
              </a:rPr>
              <a:t>запас выходит на более высокий уровень; </a:t>
            </a:r>
            <a:endParaRPr lang="ru-RU" sz="2800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дети </a:t>
            </a:r>
            <a:r>
              <a:rPr lang="ru-RU" sz="2800" dirty="0">
                <a:solidFill>
                  <a:srgbClr val="0070C0"/>
                </a:solidFill>
                <a:latin typeface="Sylfaen" panose="010A0502050306030303" pitchFamily="18" charset="0"/>
              </a:rPr>
              <a:t>преодолевают робость, </a:t>
            </a:r>
            <a:r>
              <a:rPr lang="ru-RU" sz="2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застенчивость,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     учатся </a:t>
            </a:r>
            <a:r>
              <a:rPr lang="ru-RU" sz="2800" dirty="0">
                <a:solidFill>
                  <a:srgbClr val="0070C0"/>
                </a:solidFill>
                <a:latin typeface="Sylfaen" panose="010A0502050306030303" pitchFamily="18" charset="0"/>
              </a:rPr>
              <a:t>свободно держаться перед аудиторией.</a:t>
            </a:r>
          </a:p>
          <a:p>
            <a:endParaRPr lang="ru-RU" sz="3200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45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hitalnya.ru/upload2/561/fcd7738a5c6986c52bcaa681fd474ec2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0" r="2453" b="17739"/>
          <a:stretch/>
        </p:blipFill>
        <p:spPr bwMode="auto">
          <a:xfrm>
            <a:off x="539552" y="1916832"/>
            <a:ext cx="77547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792088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       </a:t>
            </a:r>
            <a:r>
              <a:rPr lang="ru-RU" dirty="0">
                <a:solidFill>
                  <a:srgbClr val="C00000"/>
                </a:solidFill>
                <a:latin typeface="Sylfaen" panose="010A0502050306030303" pitchFamily="18" charset="0"/>
              </a:rPr>
              <a:t>Интерактивная доска – 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универсальный инструмент, позволяющий любому педагогу организовать образовательный процесс так, чтобы у детей повысился интерес к занятиям, устойчивость внимания, скорость мыслительных операций.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omanadvice.ru/sites/default/files/imagecache/width_660/images_zip/53/13_02_19/interaktivnaya_doska_-_chto_eto_takoe_kak_rabotaet_ustroystvo_sushchestvuyushchie_funkcii_i_vidy/foto3_stoyka_dlya_interaktivnoy_doski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12" y="4268502"/>
            <a:ext cx="3106546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Преимущества при работе с сенсорной доской</a:t>
            </a:r>
            <a:endParaRPr lang="ru-RU" sz="3200" dirty="0">
              <a:solidFill>
                <a:srgbClr val="C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позволяет 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делать занятия интересными и развивает мотивацию;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представляет 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больше возможностей для участия </a:t>
            </a:r>
            <a:endParaRPr lang="ru-RU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   в 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коллективной работе;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материал 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воспринимается и усваивается легче;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позволяет 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использовать в работе различные </a:t>
            </a:r>
            <a:endParaRPr lang="ru-RU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354013" indent="-354013">
              <a:buNone/>
            </a:pP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   стили 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обучения, педагог может обращаться к </a:t>
            </a: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  всевозможным 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ресурсам, приспосабливаясь к определенным потребностям;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обучающиеся 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начинают работать более </a:t>
            </a:r>
            <a:endParaRPr lang="ru-RU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354013" indent="-354013">
              <a:buNone/>
            </a:pP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   творчески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5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018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280920" cy="576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70C0"/>
                </a:solidFill>
                <a:latin typeface="Sylfaen" panose="010A0502050306030303" pitchFamily="18" charset="0"/>
              </a:rPr>
              <a:t>Первый этап – знакомство. </a:t>
            </a:r>
            <a:endParaRPr lang="ru-RU" sz="2600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Во </a:t>
            </a:r>
            <a:r>
              <a:rPr lang="ru-RU" sz="2600" dirty="0">
                <a:solidFill>
                  <a:srgbClr val="0070C0"/>
                </a:solidFill>
                <a:latin typeface="Sylfaen" panose="010A0502050306030303" pitchFamily="18" charset="0"/>
              </a:rPr>
              <a:t>время занятий дети знакомились с сенсорной интерактивной доской, с ее строением и особенностями, а также техникой безопасности во время проведения игр.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70C0"/>
                </a:solidFill>
                <a:latin typeface="Sylfaen" panose="010A0502050306030303" pitchFamily="18" charset="0"/>
              </a:rPr>
              <a:t>Вторым этапом стали элементарные игры и упражнения на сенсорной интерактивной доске.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>
              <a:solidFill>
                <a:srgbClr val="0070C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873" y="4005064"/>
            <a:ext cx="4248472" cy="238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6" y="18635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908720"/>
            <a:ext cx="6552728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/>
            </a:r>
            <a:br>
              <a:rPr lang="ru-RU" dirty="0"/>
            </a:br>
            <a:endParaRPr lang="ru-RU" sz="6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143"/>
          <a:stretch/>
        </p:blipFill>
        <p:spPr bwMode="auto">
          <a:xfrm>
            <a:off x="6339593" y="4712637"/>
            <a:ext cx="1749216" cy="1825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Админ\Documents\Documents\Детский сад\ПЧЕЛКА\Путешествие в лесу\DSC_007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9948" y="4808740"/>
            <a:ext cx="2849462" cy="178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85"/>
          <a:stretch/>
        </p:blipFill>
        <p:spPr bwMode="auto">
          <a:xfrm>
            <a:off x="971600" y="4712637"/>
            <a:ext cx="1815583" cy="1896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5735" y="442632"/>
            <a:ext cx="7485865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игры и упражнения — это активный обучающий подход, основным методом проведения которых является интервенция, то есть вмешательство, а также процесс социального взаимодействия участников игры с компьютером, планшетом, сенсорной интерактивной доской. Красочное оформление программ, анимация, активизирует внимание ребят, развивает ассоциативное мышление, а умело подобранные задания, создают позитивную психологическую атмосферу сотрудничества.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40656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5" y="0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Сенсорная доска и развитие связной </a:t>
            </a:r>
            <a:r>
              <a:rPr lang="ru-RU" sz="3200" dirty="0">
                <a:solidFill>
                  <a:srgbClr val="C00000"/>
                </a:solidFill>
                <a:latin typeface="Sylfaen" panose="010A0502050306030303" pitchFamily="18" charset="0"/>
              </a:rPr>
              <a:t>речи</a:t>
            </a:r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 обучающихся</a:t>
            </a:r>
            <a:endParaRPr lang="ru-RU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Игры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, и упражнения для развития речи </a:t>
            </a: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обучающихся: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«Я 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собрал в огороде</a:t>
            </a: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«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Угадай по описанию</a:t>
            </a: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«</a:t>
            </a:r>
            <a:r>
              <a:rPr lang="ru-RU" dirty="0">
                <a:solidFill>
                  <a:srgbClr val="0070C0"/>
                </a:solidFill>
                <a:latin typeface="Sylfaen" panose="010A0502050306030303" pitchFamily="18" charset="0"/>
              </a:rPr>
              <a:t>Какой это предмет</a:t>
            </a:r>
            <a:r>
              <a:rPr lang="ru-RU" dirty="0" smtClean="0">
                <a:solidFill>
                  <a:srgbClr val="0070C0"/>
                </a:solidFill>
                <a:latin typeface="Sylfaen" panose="010A0502050306030303" pitchFamily="18" charset="0"/>
              </a:rPr>
              <a:t>?»</a:t>
            </a:r>
            <a:endParaRPr lang="ru-RU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pic>
        <p:nvPicPr>
          <p:cNvPr id="2050" name="Picture 2" descr="http://img0.liveinternet.ru/images/attach/c/8/100/805/100805622_w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23" y="4607753"/>
            <a:ext cx="2869147" cy="1871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0671/0002d918-cead138c/3/img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25363"/>
            <a:ext cx="2508126" cy="1881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siteapi.org/uEXKd7YUhFjMzFQl5Rl-8jQ6Itk=/0x0:1200x674/61ef27517456480.ru.s.siteapi.org/img/12u40xcjj5xwoc0o4ws8csk44o04o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86" y="4895430"/>
            <a:ext cx="2856435" cy="1604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49" y="13393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4888"/>
            <a:ext cx="7560840" cy="3388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Игры </a:t>
            </a:r>
            <a:r>
              <a:rPr lang="ru-RU" sz="3800" dirty="0">
                <a:solidFill>
                  <a:srgbClr val="C00000"/>
                </a:solidFill>
                <a:latin typeface="Sylfaen" panose="010A0502050306030303" pitchFamily="18" charset="0"/>
              </a:rPr>
              <a:t>и упражнения для развития звуковой культуры </a:t>
            </a:r>
            <a:r>
              <a:rPr lang="ru-RU" sz="38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речи </a:t>
            </a:r>
            <a:endParaRPr lang="ru-RU" sz="3800" dirty="0" smtClean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«</a:t>
            </a:r>
            <a:r>
              <a:rPr lang="ru-RU" sz="3800" dirty="0">
                <a:solidFill>
                  <a:srgbClr val="0070C0"/>
                </a:solidFill>
                <a:latin typeface="Sylfaen" panose="010A0502050306030303" pitchFamily="18" charset="0"/>
              </a:rPr>
              <a:t>Какого звука не хватает</a:t>
            </a:r>
            <a:r>
              <a:rPr lang="ru-RU" sz="3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?»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«</a:t>
            </a:r>
            <a:r>
              <a:rPr lang="ru-RU" sz="3800" dirty="0">
                <a:solidFill>
                  <a:srgbClr val="0070C0"/>
                </a:solidFill>
                <a:latin typeface="Sylfaen" panose="010A0502050306030303" pitchFamily="18" charset="0"/>
              </a:rPr>
              <a:t>Измени слово</a:t>
            </a:r>
            <a:r>
              <a:rPr lang="ru-RU" sz="3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«</a:t>
            </a:r>
            <a:r>
              <a:rPr lang="ru-RU" sz="3800" dirty="0">
                <a:solidFill>
                  <a:srgbClr val="0070C0"/>
                </a:solidFill>
                <a:latin typeface="Sylfaen" panose="010A0502050306030303" pitchFamily="18" charset="0"/>
              </a:rPr>
              <a:t>Третий лишний».</a:t>
            </a: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976331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fsd.multiurok.ru/html/2020/04/12/s_5e932c6b111f7/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16" y="4149080"/>
            <a:ext cx="2986571" cy="2239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0421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6388" y="648207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Игры </a:t>
            </a:r>
            <a:r>
              <a:rPr lang="ru-RU" sz="3200" dirty="0">
                <a:solidFill>
                  <a:srgbClr val="C00000"/>
                </a:solidFill>
                <a:latin typeface="Sylfaen" panose="010A0502050306030303" pitchFamily="18" charset="0"/>
              </a:rPr>
              <a:t>и упражнения д</a:t>
            </a:r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ля </a:t>
            </a:r>
            <a:r>
              <a:rPr lang="ru-RU" sz="3200" dirty="0">
                <a:solidFill>
                  <a:srgbClr val="C00000"/>
                </a:solidFill>
                <a:latin typeface="Sylfaen" panose="010A0502050306030303" pitchFamily="18" charset="0"/>
              </a:rPr>
              <a:t>развития грамматического строя </a:t>
            </a:r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речи</a:t>
            </a:r>
            <a:endParaRPr lang="ru-RU" sz="3200" dirty="0" smtClean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«</a:t>
            </a:r>
            <a:r>
              <a:rPr lang="ru-RU" sz="3200" dirty="0">
                <a:solidFill>
                  <a:srgbClr val="0070C0"/>
                </a:solidFill>
                <a:latin typeface="Sylfaen" panose="010A0502050306030303" pitchFamily="18" charset="0"/>
              </a:rPr>
              <a:t>Чьи эти вещи</a:t>
            </a: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?»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«</a:t>
            </a:r>
            <a:r>
              <a:rPr lang="ru-RU" sz="3200" dirty="0">
                <a:solidFill>
                  <a:srgbClr val="0070C0"/>
                </a:solidFill>
                <a:latin typeface="Sylfaen" panose="010A0502050306030303" pitchFamily="18" charset="0"/>
              </a:rPr>
              <a:t>Лесник</a:t>
            </a: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«</a:t>
            </a:r>
            <a:r>
              <a:rPr lang="ru-RU" sz="3200" dirty="0">
                <a:solidFill>
                  <a:srgbClr val="0070C0"/>
                </a:solidFill>
                <a:latin typeface="Sylfaen" panose="010A0502050306030303" pitchFamily="18" charset="0"/>
              </a:rPr>
              <a:t>Где бабочка?».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97588" y="3497947"/>
            <a:ext cx="68339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Игры </a:t>
            </a:r>
            <a:r>
              <a:rPr lang="ru-RU" sz="3200" dirty="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и упражнения д</a:t>
            </a:r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ля </a:t>
            </a:r>
            <a:r>
              <a:rPr lang="ru-RU" sz="3200" dirty="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развития связной речи </a:t>
            </a:r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 </a:t>
            </a:r>
            <a:endParaRPr lang="ru-RU" sz="3200" dirty="0" smtClean="0">
              <a:solidFill>
                <a:srgbClr val="C00000"/>
              </a:solidFill>
              <a:latin typeface="Sylfaen" panose="010A0502050306030303" pitchFamily="18" charset="0"/>
              <a:ea typeface="Calibri" panose="020F0502020204030204" pitchFamily="34" charset="0"/>
            </a:endParaRPr>
          </a:p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Приключения Маши в лесу</a:t>
            </a: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»</a:t>
            </a:r>
          </a:p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Расскажем про белочку». </a:t>
            </a:r>
            <a:endParaRPr lang="ru-RU" sz="3200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pic>
        <p:nvPicPr>
          <p:cNvPr id="4098" name="Picture 2" descr="https://ds01.infourok.ru/uploads/ex/0a9b/000031aa-2223ddde/im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22764" r="-3104"/>
          <a:stretch/>
        </p:blipFill>
        <p:spPr bwMode="auto">
          <a:xfrm>
            <a:off x="5292663" y="1846383"/>
            <a:ext cx="2562612" cy="1484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fs1.ppt4web.ru/images/57663/168014/218/img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3" y="4950886"/>
            <a:ext cx="2076450" cy="1552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7oom.ru/powerpoint/fon-dlya-prezentacii-blokno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0421"/>
            <a:ext cx="9157822" cy="68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6388" y="648207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Игры </a:t>
            </a:r>
            <a:r>
              <a:rPr lang="ru-RU" sz="3200" dirty="0">
                <a:solidFill>
                  <a:srgbClr val="C00000"/>
                </a:solidFill>
                <a:latin typeface="Sylfaen" panose="010A0502050306030303" pitchFamily="18" charset="0"/>
              </a:rPr>
              <a:t>и упражнения д</a:t>
            </a:r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ля </a:t>
            </a:r>
            <a:r>
              <a:rPr lang="ru-RU" sz="3200" dirty="0">
                <a:solidFill>
                  <a:srgbClr val="C00000"/>
                </a:solidFill>
                <a:latin typeface="Sylfaen" panose="010A0502050306030303" pitchFamily="18" charset="0"/>
              </a:rPr>
              <a:t>развития фонематического </a:t>
            </a:r>
            <a:r>
              <a:rPr lang="ru-RU" sz="3200" dirty="0" smtClean="0">
                <a:solidFill>
                  <a:srgbClr val="C00000"/>
                </a:solidFill>
                <a:latin typeface="Sylfaen" panose="010A0502050306030303" pitchFamily="18" charset="0"/>
              </a:rPr>
              <a:t>восприятия </a:t>
            </a:r>
            <a:endParaRPr lang="ru-RU" sz="3200" dirty="0" smtClean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«</a:t>
            </a:r>
            <a:r>
              <a:rPr lang="ru-RU" sz="3200" dirty="0">
                <a:solidFill>
                  <a:srgbClr val="0070C0"/>
                </a:solidFill>
                <a:latin typeface="Sylfaen" panose="010A0502050306030303" pitchFamily="18" charset="0"/>
              </a:rPr>
              <a:t>Нужное слово</a:t>
            </a: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»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«</a:t>
            </a:r>
            <a:r>
              <a:rPr lang="ru-RU" sz="3200" dirty="0">
                <a:solidFill>
                  <a:srgbClr val="0070C0"/>
                </a:solidFill>
                <a:latin typeface="Sylfaen" panose="010A0502050306030303" pitchFamily="18" charset="0"/>
              </a:rPr>
              <a:t>Что за </a:t>
            </a:r>
            <a:r>
              <a:rPr lang="ru-RU" sz="3200" dirty="0" smtClean="0">
                <a:solidFill>
                  <a:srgbClr val="0070C0"/>
                </a:solidFill>
                <a:latin typeface="Sylfaen" panose="010A0502050306030303" pitchFamily="18" charset="0"/>
              </a:rPr>
              <a:t>звук?»</a:t>
            </a:r>
            <a:endParaRPr lang="ru-RU" sz="3200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pic>
        <p:nvPicPr>
          <p:cNvPr id="5122" name="Picture 2" descr="https://ds04.infourok.ru/uploads/ex/0f58/00125ed7-dc024117/img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3778827" cy="2834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390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Sylfaen</vt:lpstr>
      <vt:lpstr>Times New Roman</vt:lpstr>
      <vt:lpstr>Wingdings</vt:lpstr>
      <vt:lpstr>Тема Office</vt:lpstr>
      <vt:lpstr>ИСПОЛЬЗОВАНИЕ СЕНСОРНОЙ ДОСКИ НА ЗАНЯТИЯХ ПО РАЗВИТИЮ РЕЧИ В СТУДИИ ТВОРЧЕСКОГО РАЗВИТИЯ "УМКА" </vt:lpstr>
      <vt:lpstr>Презентация PowerPoint</vt:lpstr>
      <vt:lpstr>Преимущества при работе с сенсорной доской</vt:lpstr>
      <vt:lpstr>Презентация PowerPoint</vt:lpstr>
      <vt:lpstr>Презентация PowerPoint</vt:lpstr>
      <vt:lpstr>Сенсорная доска и развитие связной речи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возможностей интерактивной доски в работе с детьми дошкольного возраста.</dc:title>
  <dc:creator>Админ</dc:creator>
  <cp:lastModifiedBy>Пользователь</cp:lastModifiedBy>
  <cp:revision>47</cp:revision>
  <dcterms:created xsi:type="dcterms:W3CDTF">2016-01-22T11:28:20Z</dcterms:created>
  <dcterms:modified xsi:type="dcterms:W3CDTF">2021-11-25T10:32:05Z</dcterms:modified>
</cp:coreProperties>
</file>